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72013EF-9BFD-479F-B552-EF1A6B468891}">
  <a:tblStyle styleId="{972013EF-9BFD-479F-B552-EF1A6B4688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5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bold.fntdata"/><Relationship Id="rId13" Type="http://schemas.openxmlformats.org/officeDocument/2006/relationships/slide" Target="slides/slide7.xml"/><Relationship Id="rId35" Type="http://schemas.openxmlformats.org/officeDocument/2006/relationships/font" Target="fonts/Oswald-regular.fntdata"/><Relationship Id="rId12" Type="http://schemas.openxmlformats.org/officeDocument/2006/relationships/slide" Target="slides/slide6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Oswa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Gan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d6ac8af7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d6ac8af7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d6ac8af7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d6ac8af7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d6ac8af7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d6ac8af7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California, State of. “Census 101.” </a:t>
            </a:r>
            <a:r>
              <a:rPr i="1" lang="en">
                <a:solidFill>
                  <a:schemeClr val="dk2"/>
                </a:solidFill>
              </a:rPr>
              <a:t>CA Census</a:t>
            </a:r>
            <a:r>
              <a:rPr lang="en">
                <a:solidFill>
                  <a:schemeClr val="dk2"/>
                </a:solidFill>
              </a:rPr>
              <a:t>, census.ca.gov/census-101/.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a9ea207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da9ea207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Melissa: 13-15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d6ac8af7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d6ac8af7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Melissa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California, State of. “Census 101.” </a:t>
            </a:r>
            <a:r>
              <a:rPr i="1" lang="en">
                <a:solidFill>
                  <a:schemeClr val="dk2"/>
                </a:solidFill>
              </a:rPr>
              <a:t>CA Census</a:t>
            </a:r>
            <a:r>
              <a:rPr lang="en">
                <a:solidFill>
                  <a:schemeClr val="dk2"/>
                </a:solidFill>
              </a:rPr>
              <a:t>, census.ca.gov/census-101/.</a:t>
            </a:r>
            <a:endParaRPr>
              <a:solidFill>
                <a:schemeClr val="dk2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 2020, Census. “Census 2020.” </a:t>
            </a:r>
            <a:r>
              <a:rPr i="1" lang="en">
                <a:solidFill>
                  <a:schemeClr val="dk2"/>
                </a:solidFill>
              </a:rPr>
              <a:t>Los Angeles County - Census 2020</a:t>
            </a:r>
            <a:r>
              <a:rPr lang="en">
                <a:solidFill>
                  <a:schemeClr val="dk2"/>
                </a:solidFill>
              </a:rPr>
              <a:t>, Census 2020 Https://Census.lacounty.gov/Wp-Content/Uploads/2019/09/American-Community-Survey.png, 9 Sept. 2019, census.lacounty.gov/census/.</a:t>
            </a:r>
            <a:endParaRPr>
              <a:solidFill>
                <a:schemeClr val="dk2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e6ebeeb8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e6ebeeb8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Melissa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6ebeeb8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e6ebeeb8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Marina: 16-18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da9ea20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da9ea20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6ac8af7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d6ac8af7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d6ac8af7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d6ac8af7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a9ea207a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a9ea207a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Nicole Gan: 1-4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e6ebeeb8a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e6ebeeb8a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d6ac8af7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d6ac8af7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US Census Bureau. “2020 Census: United States Census Bureau.” </a:t>
            </a:r>
            <a:r>
              <a:rPr i="1" lang="en">
                <a:solidFill>
                  <a:schemeClr val="dk2"/>
                </a:solidFill>
              </a:rPr>
              <a:t>2020Census.Gov</a:t>
            </a:r>
            <a:r>
              <a:rPr lang="en">
                <a:solidFill>
                  <a:schemeClr val="dk2"/>
                </a:solidFill>
              </a:rPr>
              <a:t>, 2020census.gov/en.html.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f2bc85b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f2bc85b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2020, Census. “Census 2020.” </a:t>
            </a:r>
            <a:r>
              <a:rPr i="1" lang="en">
                <a:solidFill>
                  <a:schemeClr val="dk2"/>
                </a:solidFill>
              </a:rPr>
              <a:t>Los Angeles County - Census 2020</a:t>
            </a:r>
            <a:r>
              <a:rPr lang="en">
                <a:solidFill>
                  <a:schemeClr val="dk2"/>
                </a:solidFill>
              </a:rPr>
              <a:t>, Census 2020 Https://Census.lacounty.gov/Wp-Content/Uploads/2019/09/American-Community-Survey.png, 9 Sept. 2019, census.lacounty.gov/census/.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a9ea207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da9ea207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Kavitha: 5-7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some data from Pew Research Center about the Census.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da9ea207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da9ea207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What are some things that you notice about these stats? </a:t>
            </a:r>
            <a:endParaRPr>
              <a:solidFill>
                <a:schemeClr val="dk2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-Clear correlation of family income and census awareness</a:t>
            </a:r>
            <a:endParaRPr>
              <a:solidFill>
                <a:schemeClr val="dk2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-Why do you think so many young people don’t know about the census?</a:t>
            </a:r>
            <a:endParaRPr>
              <a:solidFill>
                <a:schemeClr val="dk2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Cohn, D’Vera, and Anna Brown. “Most U.S. Adults Intend to Participate in 2020 Census, but Some Demographic Groups Aren't Sure.” </a:t>
            </a:r>
            <a:r>
              <a:rPr i="1" lang="en">
                <a:solidFill>
                  <a:schemeClr val="dk2"/>
                </a:solidFill>
              </a:rPr>
              <a:t>Pew Research Center</a:t>
            </a:r>
            <a:r>
              <a:rPr lang="en">
                <a:solidFill>
                  <a:schemeClr val="dk2"/>
                </a:solidFill>
              </a:rPr>
              <a:t>, Pew Research Center, 18 Oct. 2019, www.pewresearch.org/fact-tank/2019/10/18/most-u-s-adults-intend-to-participate-in-2020-census/.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da9ea207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da9ea207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-What do you notice with these stats?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-Why do you think that likeliness to participate in the census differs in racial group and family income group?</a:t>
            </a:r>
            <a:endParaRPr>
              <a:solidFill>
                <a:schemeClr val="dk2"/>
              </a:solidFill>
            </a:endParaRPr>
          </a:p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Cohn, D’Vera, and Anna Brown. “Most U.S. Adults Intend to Participate in 2020 Census, but Some Demographic Groups Aren't Sure.” </a:t>
            </a:r>
            <a:r>
              <a:rPr i="1" lang="en">
                <a:solidFill>
                  <a:schemeClr val="dk2"/>
                </a:solidFill>
              </a:rPr>
              <a:t>Pew Research Center</a:t>
            </a:r>
            <a:r>
              <a:rPr lang="en">
                <a:solidFill>
                  <a:schemeClr val="dk2"/>
                </a:solidFill>
              </a:rPr>
              <a:t>, Pew Research Center, 18 Oct. 2019, www.pewresearch.org/fact-tank/2019/10/18/most-u-s-adults-intend-to-participate-in-2020-census/.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6ac8af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6ac8af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Megan: 8-12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d6ac8af7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d6ac8af7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2020 U.S. Census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75" y="1713250"/>
            <a:ext cx="1333325" cy="15280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UCLA Census Outreach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625" y="2408475"/>
            <a:ext cx="1676700" cy="103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675" y="76288"/>
            <a:ext cx="7651026" cy="45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1628250" y="4595675"/>
            <a:ext cx="76392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 of 2010, each House member represents 710,767 people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 the source image"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72771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7429525" y="1278250"/>
            <a:ext cx="1545300" cy="2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layfair Display"/>
                <a:ea typeface="Playfair Display"/>
                <a:cs typeface="Playfair Display"/>
                <a:sym typeface="Playfair Display"/>
              </a:rPr>
              <a:t>As of right now, California is projected to lose a seat after the 2020 Census.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56500" y="114450"/>
            <a:ext cx="89955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The Census helps to allocate federal funding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293950" y="1715650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from the census is used to provide daily services, products, and support to communities all around the US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Federal funding from the census goes towards: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Hospitals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Fire Departments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Schools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Roads and Highways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Parks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Medi-Cal and Medicaid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CalFresh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College Tuition Assistance</a:t>
            </a:r>
            <a:endParaRPr sz="1600"/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975" y="3019000"/>
            <a:ext cx="1637524" cy="16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3675" y="2826975"/>
            <a:ext cx="1802300" cy="18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9725" y="2978450"/>
            <a:ext cx="1650825" cy="16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So, what do you need to do?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204350" y="167950"/>
            <a:ext cx="73377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How do you fill out the Census?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4572000" y="1400125"/>
            <a:ext cx="4382400" cy="27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9725" lvl="0" marL="457200" rtl="0" algn="l">
              <a:spcBef>
                <a:spcPts val="0"/>
              </a:spcBef>
              <a:spcAft>
                <a:spcPts val="0"/>
              </a:spcAft>
              <a:buSzPts val="1750"/>
              <a:buChar char="●"/>
            </a:pPr>
            <a:r>
              <a:rPr lang="en" sz="1750"/>
              <a:t>Your household will be receiving a letter from the Census Bureau with important information in mid-March</a:t>
            </a:r>
            <a:endParaRPr sz="1750"/>
          </a:p>
          <a:p>
            <a:pPr indent="-339725" lvl="0" marL="457200" rtl="0" algn="l">
              <a:spcBef>
                <a:spcPts val="1000"/>
              </a:spcBef>
              <a:spcAft>
                <a:spcPts val="0"/>
              </a:spcAft>
              <a:buSzPts val="1750"/>
              <a:buChar char="●"/>
            </a:pPr>
            <a:r>
              <a:rPr lang="en" sz="1750"/>
              <a:t>Take the website code in the letter and go to the census website</a:t>
            </a:r>
            <a:endParaRPr sz="1750"/>
          </a:p>
          <a:p>
            <a:pPr indent="-339725" lvl="1" marL="914400" rtl="0" algn="l">
              <a:spcBef>
                <a:spcPts val="0"/>
              </a:spcBef>
              <a:spcAft>
                <a:spcPts val="0"/>
              </a:spcAft>
              <a:buSzPts val="1750"/>
              <a:buChar char="○"/>
            </a:pPr>
            <a:r>
              <a:rPr lang="en" sz="1750"/>
              <a:t>If you don’t have your code, that’s ok! You can still fill out the census by using your address</a:t>
            </a:r>
            <a:endParaRPr sz="175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350" y="1400125"/>
            <a:ext cx="4382400" cy="27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2405700" y="4450700"/>
            <a:ext cx="43326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Note: You can also fill it out by phone!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257725"/>
            <a:ext cx="8520600" cy="9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What if I miss the April 1st deadline?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307250"/>
            <a:ext cx="3953100" cy="27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will get reminder notices in the mail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receive a paper form if you don’t self-respond on the internet or by phone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By May, Census enumerators will start visiting homes to remind people</a:t>
            </a:r>
            <a:endParaRPr/>
          </a:p>
        </p:txBody>
      </p:sp>
      <p:sp>
        <p:nvSpPr>
          <p:cNvPr id="152" name="Google Shape;152;p27"/>
          <p:cNvSpPr txBox="1"/>
          <p:nvPr/>
        </p:nvSpPr>
        <p:spPr>
          <a:xfrm>
            <a:off x="2790900" y="4181375"/>
            <a:ext cx="6041400" cy="9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Note: </a:t>
            </a:r>
            <a:r>
              <a:rPr b="1"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If you don’t have access to the Internet, you can use Census Action Kiosks to fill it out.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717" y="1507850"/>
            <a:ext cx="4495882" cy="25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171275"/>
            <a:ext cx="8520600" cy="9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Avoiding Fraud &amp; Scams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88500" y="1507850"/>
            <a:ext cx="89595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/>
              <a:t>NOTE: </a:t>
            </a:r>
            <a:r>
              <a:rPr b="1" lang="en" sz="2400" u="sng"/>
              <a:t>The Census will never ask for sensitive information!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includes: </a:t>
            </a:r>
            <a:r>
              <a:rPr lang="en" sz="1600"/>
              <a:t>Social Security number, credit card info, political party affiliation, or monetary donations of any kind.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Any Census Takers that come to your door will be wearing Census 2020 gear and will have valid identification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You can go to the Census Bureau website and check to see if the taker is legitimate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199000" y="178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Language Barriers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269775" y="1083925"/>
            <a:ext cx="6809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census can be filled out online or by form in 13 languages</a:t>
            </a:r>
            <a:endParaRPr sz="1600"/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Census information and supporting materials come in 59 languages (online already!)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Guides will also be available in braille and large print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For further assistance, over-the-phone services will be available for English and non-English speakers as well</a:t>
            </a:r>
            <a:endParaRPr sz="1600"/>
          </a:p>
        </p:txBody>
      </p:sp>
      <p:graphicFrame>
        <p:nvGraphicFramePr>
          <p:cNvPr id="166" name="Google Shape;166;p29"/>
          <p:cNvGraphicFramePr/>
          <p:nvPr/>
        </p:nvGraphicFramePr>
        <p:xfrm>
          <a:off x="761325" y="361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{972013EF-9BFD-479F-B552-EF1A6B468891}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7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Spanish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French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Haitian Creole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Japanese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37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Polish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Portuguese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Tagalog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Chinese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  <a:tr h="37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Korean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Russian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Vietnamese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Arabic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0675" y="319601"/>
            <a:ext cx="2495325" cy="2252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Confidentiality</a:t>
            </a:r>
            <a:r>
              <a:rPr lang="en" sz="4800">
                <a:highlight>
                  <a:schemeClr val="accent5"/>
                </a:highlight>
              </a:rPr>
              <a:t>!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30275" y="1580175"/>
            <a:ext cx="8465700" cy="31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Census is anonymous!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information that you share with the Census Bureau cannot be shared with any government agency or company or used against you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Under Title 13 of the US Code, your information is protected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Violators will face up to 5 years in prison or a fine of up to $250,000</a:t>
            </a:r>
            <a:endParaRPr sz="16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no citizenship question!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you need to give is your address. You don’t even need to give your name if you don’t want to (Just say “Person 1”)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Count everyone in your family, including young kids and grandparents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275" y="244923"/>
            <a:ext cx="1656850" cy="16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5188" y="-141237"/>
            <a:ext cx="3437026" cy="242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31"/>
          <p:cNvGraphicFramePr/>
          <p:nvPr/>
        </p:nvGraphicFramePr>
        <p:xfrm>
          <a:off x="606275" y="5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{972013EF-9BFD-479F-B552-EF1A6B468891}</a:tableStyleId>
              </a:tblPr>
              <a:tblGrid>
                <a:gridCol w="3585275"/>
                <a:gridCol w="4346175"/>
              </a:tblGrid>
              <a:tr h="6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Calendar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Census Activity</a:t>
                      </a:r>
                      <a:endParaRPr b="1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6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March 2020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Census forms become available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April 1, 2020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Census Day 2020! 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May 2020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Follow-up enumerators begin to visit homes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923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December 2020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Census enumeration delivered to the President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02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March 31, 2021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Apportionment information sent to the states</a:t>
                      </a:r>
                      <a:endParaRPr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92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Who Are We?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group of UCLA Political Science students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Census outreach throughout LA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to increase community engagement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275" y="3008525"/>
            <a:ext cx="3551725" cy="17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725" y="3040825"/>
            <a:ext cx="2525251" cy="16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3825" y="80300"/>
            <a:ext cx="5702700" cy="1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What is the Census?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71175" y="1234075"/>
            <a:ext cx="86037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 federally mandated count of ALL of the people living in the US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It happens once every 10 years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US Census Bureau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What do they ask?</a:t>
            </a:r>
            <a:endParaRPr sz="3000"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255" y="3893050"/>
            <a:ext cx="2727174" cy="11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5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LA County and the Census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41225" y="1280750"/>
            <a:ext cx="3052200" cy="33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 County is the largest county in the United States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It has over 10.3 million people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Estimates identify 5.1 million LA County residents that will be hard-to-count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075" y="1280750"/>
            <a:ext cx="5619900" cy="33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look at the facts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19419" l="0" r="0" t="1765"/>
          <a:stretch/>
        </p:blipFill>
        <p:spPr>
          <a:xfrm>
            <a:off x="2674437" y="0"/>
            <a:ext cx="37951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19897" l="0" r="0" t="23428"/>
          <a:stretch/>
        </p:blipFill>
        <p:spPr>
          <a:xfrm>
            <a:off x="2823550" y="0"/>
            <a:ext cx="349690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44250" y="118910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So what </a:t>
            </a:r>
            <a:r>
              <a:rPr lang="en">
                <a:solidFill>
                  <a:srgbClr val="000000"/>
                </a:solidFill>
              </a:rPr>
              <a:t>d</a:t>
            </a:r>
            <a:r>
              <a:rPr lang="en" sz="4800">
                <a:solidFill>
                  <a:srgbClr val="000000"/>
                </a:solidFill>
              </a:rPr>
              <a:t>oes the Census </a:t>
            </a:r>
            <a:r>
              <a:rPr lang="en">
                <a:solidFill>
                  <a:srgbClr val="000000"/>
                </a:solidFill>
              </a:rPr>
              <a:t>a</a:t>
            </a:r>
            <a:r>
              <a:rPr lang="en" sz="4800">
                <a:solidFill>
                  <a:srgbClr val="000000"/>
                </a:solidFill>
              </a:rPr>
              <a:t>ctually </a:t>
            </a:r>
            <a:r>
              <a:rPr lang="en">
                <a:solidFill>
                  <a:srgbClr val="000000"/>
                </a:solidFill>
              </a:rPr>
              <a:t>d</a:t>
            </a:r>
            <a:r>
              <a:rPr lang="en" sz="4800">
                <a:solidFill>
                  <a:srgbClr val="000000"/>
                </a:solidFill>
              </a:rPr>
              <a:t>o?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460950" y="41525"/>
            <a:ext cx="82221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chemeClr val="accent5"/>
                </a:highlight>
              </a:rPr>
              <a:t>Congressional Apportionment</a:t>
            </a:r>
            <a:endParaRPr sz="4800">
              <a:highlight>
                <a:schemeClr val="accent5"/>
              </a:highlight>
            </a:endParaRPr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07250" y="1202675"/>
            <a:ext cx="5014200" cy="33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Senate: constant regardless of population count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100 senators total, 2 per state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House: based on state’s population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435 members , redistributed depending on state population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census helps us determine how many seats each state gets in the House of Representatives.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150" y="1250025"/>
            <a:ext cx="3364050" cy="334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